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97" r:id="rId5"/>
    <p:sldId id="259" r:id="rId6"/>
    <p:sldId id="258" r:id="rId7"/>
    <p:sldId id="264" r:id="rId8"/>
    <p:sldId id="265" r:id="rId9"/>
    <p:sldId id="298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99" r:id="rId22"/>
    <p:sldId id="277" r:id="rId23"/>
    <p:sldId id="260" r:id="rId24"/>
    <p:sldId id="296" r:id="rId25"/>
    <p:sldId id="261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8" r:id="rId36"/>
    <p:sldId id="289" r:id="rId37"/>
    <p:sldId id="290" r:id="rId38"/>
    <p:sldId id="287" r:id="rId39"/>
    <p:sldId id="291" r:id="rId40"/>
    <p:sldId id="292" r:id="rId41"/>
    <p:sldId id="293" r:id="rId42"/>
    <p:sldId id="294" r:id="rId43"/>
    <p:sldId id="295" r:id="rId44"/>
    <p:sldId id="2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B697-91AC-8904-731D-D717B03C2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E9346-338D-920A-F45E-54226A04C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9A7E-2D17-7E0D-9CD3-D28FF6CE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F101A-528D-E31F-C597-F56BA107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2903-632B-42DC-7DC5-F534A434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7D3-0DDF-086F-D1AB-64B4421E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89D9A-5AC7-2204-7B91-40FBEAE48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C1CD-0066-C7CA-3DF3-FC2EC2F9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BD3B-9410-0D86-CFBB-A69AB76F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8A5D-FAB9-9AC7-8C29-3366861D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0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7FFB01-16B2-8262-C3F8-4151DBC5F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A670E-D6DA-F276-FF2C-A03465E90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FB1DC-BA3E-29B3-CF7A-062A23D3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A47B-3450-5D4D-1714-387FCD4F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95FA-8F35-172E-F1E9-EBEB29DD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9042-DA72-876F-53F4-4BBCB870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33175-ED7F-E3A3-ED96-25D888B31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20C7-F782-B0A3-3DA8-0045D340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FBCC-6E02-E69D-E10C-C7D4642E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41BDF-40F0-B9E1-7EE5-FFC7E2E3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B304-6272-66D8-8A48-A6CA1D82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D1CE-8B83-A1DA-63DB-DADBB5CA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081C-9F42-C7E4-7E39-7DDA862F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288F-479F-0785-1611-3FEB92EC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7A1F1-C4FF-EB16-99DB-4C0CC80C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3D79-384C-381E-AB85-6701100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5F3D-C5A3-7A5B-4683-EC9B21840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82928-1023-2F4D-D372-3BA8FB977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C27A-337D-CF8E-D25D-89934713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43824-CD1F-3E72-F91D-7877A4F2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E64B3-54E0-DA13-AC05-3AC4BC9D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8CB-3A8D-3347-01F7-56F56D4C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C2E0-1571-EDD0-78AC-BABECAB9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8AE5C-9D26-FFDD-5795-3CFFE616B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3A092-7B0B-EAD9-8492-B351D31AF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0FAA7-9A44-3E89-6A3C-CF3C937F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62A24-074F-EDB2-D3D4-FF52B6D9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99E4B-7521-97C4-7FCB-5FF33C16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E21DF-4A3B-A689-8DC1-9129B60E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E9F1-A396-5711-6E18-DE85E6CC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501BC-F720-37D1-73D4-E46FF28E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07C2-FF95-8FD5-90A1-28DC5A78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8D1B1-6E16-6B85-06B2-B6DF7A6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7DE8C-5C0B-5477-545C-94CFC244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D07F-F294-540B-0190-FA45AA85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DA6CA-A5D6-1A09-D81B-06CD12C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6772-7460-EC83-F3A2-82A2173E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6047-DD4D-9ADC-6E2F-9188ED09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002C-93B8-7B4E-5857-61CC64D8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24938-378C-4A08-222D-23E7D859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CB66D-19C6-1B44-00EF-3865A598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F7345-3ACB-F01A-ED57-CA7861D9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79E3-4C8F-31B7-8E75-B269BC58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0B3AA-E2F6-AA38-FCDA-DCCD734C0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0C05-0760-0BF1-EF4D-A67823CFA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33CF1-601E-3A2A-FB35-F5AEA34A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1AD2A-BD75-1B1C-5A0C-B0B5FFAA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107D-DF19-07D9-C1F4-78DFCE7B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E1537-6F27-20CB-52E9-FB1763C6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260F-AA88-3B3A-8F31-82FE79464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1D37-A24A-E1CE-87BB-81863C377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4544-02D6-A247-B110-A3F118E5EF25}" type="datetimeFigureOut">
              <a:rPr lang="en-US" smtClean="0"/>
              <a:t>9/15/24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78A2-4D14-07BB-A491-B5C068D13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55973-A5E7-C96A-AB8A-17C9D32B1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072C-35E0-575F-C7A4-A560EC758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AAACE-E99D-1FA7-F173-12A8D8B64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Panel Data Part 2</a:t>
            </a:r>
          </a:p>
        </p:txBody>
      </p:sp>
    </p:spTree>
    <p:extLst>
      <p:ext uri="{BB962C8B-B14F-4D97-AF65-F5344CB8AC3E}">
        <p14:creationId xmlns:p14="http://schemas.microsoft.com/office/powerpoint/2010/main" val="76760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Fixed Effects (Within) Estimator Assumptions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 2: Random Sample</a:t>
                </a:r>
              </a:p>
              <a:p>
                <a:pPr lvl="1"/>
                <a:r>
                  <a:rPr lang="en-US" dirty="0"/>
                  <a:t>We have a random sample </a:t>
                </a:r>
                <a:r>
                  <a:rPr lang="en-US" b="1" dirty="0"/>
                  <a:t>from the cross section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 3: No Perfect Multicollinearity</a:t>
                </a:r>
              </a:p>
              <a:p>
                <a:pPr lvl="1"/>
                <a:r>
                  <a:rPr lang="en-US" dirty="0"/>
                  <a:t>Each variable varies over time (for at least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), and</a:t>
                </a:r>
              </a:p>
              <a:p>
                <a:pPr lvl="1"/>
                <a:r>
                  <a:rPr lang="en-US" dirty="0"/>
                  <a:t>There is no perfect multicollinearity among explanatory variables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51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4: </a:t>
                </a:r>
                <a:r>
                  <a:rPr lang="en-US" b="1" dirty="0"/>
                  <a:t>Strict Exogeneity </a:t>
                </a:r>
              </a:p>
              <a:p>
                <a:pPr lvl="1"/>
                <a:r>
                  <a:rPr lang="en-US" dirty="0"/>
                  <a:t>There should not be omitted </a:t>
                </a:r>
                <a:r>
                  <a:rPr lang="en-US" b="1" dirty="0"/>
                  <a:t>time-varying</a:t>
                </a:r>
                <a:r>
                  <a:rPr lang="en-US" dirty="0"/>
                  <a:t> confounders across all time periods</a:t>
                </a:r>
              </a:p>
              <a:p>
                <a:pPr lvl="1"/>
                <a:r>
                  <a:rPr lang="en-US" dirty="0"/>
                  <a:t>The expected value of the idiosyncratic error </a:t>
                </a:r>
                <a:r>
                  <a:rPr lang="en-US" b="1" dirty="0"/>
                  <a:t>is not correlated with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b="1" i="1" u="sng" dirty="0"/>
                  <a:t>in any time period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assumption most likely to fail and untestable</a:t>
                </a:r>
              </a:p>
              <a:p>
                <a:r>
                  <a:rPr lang="en-US" dirty="0"/>
                  <a:t>Under Assumptions 1 through 4</a:t>
                </a:r>
              </a:p>
              <a:p>
                <a:pPr lvl="1"/>
                <a:r>
                  <a:rPr lang="en-US" dirty="0"/>
                  <a:t>The FE (Within) Estimator is </a:t>
                </a:r>
                <a:r>
                  <a:rPr lang="en-US" b="1" dirty="0"/>
                  <a:t>unbiased </a:t>
                </a:r>
                <a:r>
                  <a:rPr lang="en-US" dirty="0"/>
                  <a:t>and </a:t>
                </a:r>
                <a:r>
                  <a:rPr lang="en-US" b="1" dirty="0"/>
                  <a:t>consistent </a:t>
                </a:r>
              </a:p>
              <a:p>
                <a:pPr lvl="1"/>
                <a:r>
                  <a:rPr lang="en-US" b="0" dirty="0"/>
                  <a:t>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Similar to our First-Differenced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91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We need to test and adjust for heteroskedasticity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Assumption 6: No Serial Correlation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For any two time periods,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idiosyncratic errors are uncorrelated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test and adjust for serial correlation </a:t>
                </a:r>
              </a:p>
              <a:p>
                <a:pPr lvl="1"/>
                <a:r>
                  <a:rPr lang="en-US" dirty="0"/>
                  <a:t>This usually happens within groups, so we need to cluster our errors</a:t>
                </a:r>
              </a:p>
              <a:p>
                <a:r>
                  <a:rPr lang="en-US" dirty="0"/>
                  <a:t>Under assumption 1-6</a:t>
                </a:r>
              </a:p>
              <a:p>
                <a:pPr lvl="1"/>
                <a:r>
                  <a:rPr lang="en-US" dirty="0"/>
                  <a:t>The FE estimator is Best Linear Unbiased Estimator (BLUE)</a:t>
                </a:r>
              </a:p>
              <a:p>
                <a:pPr lvl="1"/>
                <a:r>
                  <a:rPr lang="en-US" dirty="0"/>
                  <a:t>Assumption 6 slightly differs than FD assumption</a:t>
                </a:r>
              </a:p>
              <a:p>
                <a:pPr lvl="1"/>
                <a:r>
                  <a:rPr lang="en-US" dirty="0"/>
                  <a:t>FD assumes </a:t>
                </a:r>
                <a:r>
                  <a:rPr lang="en-US" b="1" dirty="0"/>
                  <a:t>differences </a:t>
                </a:r>
                <a:r>
                  <a:rPr lang="en-US" dirty="0"/>
                  <a:t>in idiosyncratic errors are uncorrelated , while </a:t>
                </a:r>
                <a:br>
                  <a:rPr lang="en-US" dirty="0"/>
                </a:br>
                <a:r>
                  <a:rPr lang="en-US" dirty="0"/>
                  <a:t>FE assume idiosyncratic errors are uncorrelated (harder)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965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81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539F-F6D4-2BCD-28AF-FF65C42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95A1E-A673-4134-D42F-60B0D2764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Degrees of Freedom</a:t>
                </a:r>
              </a:p>
              <a:p>
                <a:pPr lvl="1"/>
                <a:r>
                  <a:rPr lang="en-US" dirty="0"/>
                  <a:t>When we estimate time-demeaned equations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𝑁𝑇</m:t>
                    </m:r>
                  </m:oMath>
                </a14:m>
                <a:r>
                  <a:rPr lang="en-US" dirty="0"/>
                  <a:t> observations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explanatory variables</a:t>
                </a:r>
              </a:p>
              <a:p>
                <a:pPr lvl="1"/>
                <a:r>
                  <a:rPr lang="en-US" dirty="0"/>
                  <a:t>We gain an addition degree of freedom from no intercept</a:t>
                </a:r>
              </a:p>
              <a:p>
                <a:pPr lvl="1"/>
                <a:r>
                  <a:rPr lang="en-US" dirty="0"/>
                  <a:t>We lose degrees of freedom for each unit of analysis (cross-section)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Goodness-of-Fit</a:t>
                </a:r>
              </a:p>
              <a:p>
                <a:pPr lvl="1"/>
                <a:r>
                  <a:rPr lang="en-US" dirty="0"/>
                  <a:t>Our R-squared is based upon our general fixed effects model</a:t>
                </a:r>
              </a:p>
              <a:p>
                <a:pPr lvl="1"/>
                <a:r>
                  <a:rPr lang="en-US" dirty="0"/>
                  <a:t>It is interpreted as the amount of </a:t>
                </a:r>
                <a:r>
                  <a:rPr lang="en-US" b="1" dirty="0"/>
                  <a:t>time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dirty="0"/>
                  <a:t> that is explained by the </a:t>
                </a:r>
                <a:r>
                  <a:rPr lang="en-US" b="1" dirty="0"/>
                  <a:t>time variation in the explanatory variables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95A1E-A673-4134-D42F-60B0D2764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539F-F6D4-2BCD-28AF-FF65C42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5A1E-A673-4134-D42F-60B0D276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Time-invariant observed variables</a:t>
            </a:r>
          </a:p>
          <a:p>
            <a:pPr lvl="1"/>
            <a:r>
              <a:rPr lang="en-US" dirty="0"/>
              <a:t>When we include time-invariant observed variables in our FE model, they drop out since they do not vary over time (sex, race, etc.)</a:t>
            </a:r>
          </a:p>
          <a:p>
            <a:pPr lvl="1"/>
            <a:r>
              <a:rPr lang="en-US" b="1" dirty="0"/>
              <a:t>We can interact these variables with time binaries to see how returns change over time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Experience which only changes by 1 over time or education might be fixed</a:t>
            </a:r>
          </a:p>
          <a:p>
            <a:pPr lvl="1"/>
            <a:r>
              <a:rPr lang="en-US" dirty="0"/>
              <a:t>We can interact these variables with time binaries to see how returns change over time compared to the base period</a:t>
            </a:r>
          </a:p>
          <a:p>
            <a:pPr lvl="1"/>
            <a:r>
              <a:rPr lang="en-US" b="1" dirty="0"/>
              <a:t>We cannot estimate returns to education in the base period, only how they have changed.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7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B740-3A95-96B9-DE73-5C4E38E6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(Within)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678269-9F8F-4A2E-9125-1AF26BA76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9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Has the Returns to Education Changed Over Time?</a:t>
                </a:r>
              </a:p>
              <a:p>
                <a:r>
                  <a:rPr lang="en-US" dirty="0"/>
                  <a:t>Vella and Verbeek (1998) looked to see how the returns to education have changed over time</a:t>
                </a:r>
              </a:p>
              <a:p>
                <a:r>
                  <a:rPr lang="en-US" dirty="0"/>
                  <a:t>They analyze 545 individuals from 1980 to 1987</a:t>
                </a:r>
              </a:p>
              <a:p>
                <a:r>
                  <a:rPr lang="en-US" dirty="0"/>
                  <a:t>Using a Fixed Effects (Within) Estimator, they cannot estimate the returns to education (or race, sex, experience) directly</a:t>
                </a:r>
              </a:p>
              <a:p>
                <a:r>
                  <a:rPr lang="en-US" dirty="0"/>
                  <a:t>However, the authors interact education and year time binaries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86, 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87</m:t>
                    </m:r>
                  </m:oMath>
                </a14:m>
                <a:r>
                  <a:rPr lang="en-US" dirty="0"/>
                  <a:t> to test to see if returns to education have been constant over time</a:t>
                </a:r>
              </a:p>
              <a:p>
                <a:r>
                  <a:rPr lang="en-US" dirty="0"/>
                  <a:t>We’ll see this during our Stata session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678269-9F8F-4A2E-9125-1AF26BA76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993"/>
              </a:xfrm>
              <a:blipFill>
                <a:blip r:embed="rId2"/>
                <a:stretch>
                  <a:fillRect l="-1086" t="-21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33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F181-4B1B-F6E6-BDCC-7ACEA77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Dummy Variables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Least-Squares Dummy Variable (LSDV) Estimator</a:t>
                </a:r>
              </a:p>
              <a:p>
                <a:pPr lvl="1"/>
                <a:r>
                  <a:rPr lang="en-US" dirty="0"/>
                  <a:t>Another approach to fixed effects to control for time-invariant heterogeneity with each unit of analysis (cross-sectional unit)</a:t>
                </a:r>
              </a:p>
              <a:p>
                <a:pPr lvl="1"/>
                <a:r>
                  <a:rPr lang="en-US" dirty="0"/>
                  <a:t>We basically add binaries/dummies for each unit of analysis </a:t>
                </a:r>
              </a:p>
              <a:p>
                <a:r>
                  <a:rPr lang="en-US" dirty="0"/>
                  <a:t>Our general fixed effects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:r>
                  <a:rPr lang="en-US" b="1" dirty="0"/>
                  <a:t>an intercept for each individual </a:t>
                </a:r>
                <a:r>
                  <a:rPr lang="en-US" dirty="0"/>
                  <a:t>unit of analysis (cross-sectional unit)</a:t>
                </a:r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intercepts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This may become unwieldy with too many units of analysis/cross-sectional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94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F181-4B1B-F6E6-BDCC-7ACEA77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Dummy Variables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Interesting features of LSDV</a:t>
                </a:r>
              </a:p>
              <a:p>
                <a:pPr lvl="1"/>
                <a:r>
                  <a:rPr lang="en-US" dirty="0"/>
                  <a:t>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will be the same as the Within Estimator</a:t>
                </a:r>
              </a:p>
              <a:p>
                <a:pPr lvl="1"/>
                <a:r>
                  <a:rPr lang="en-US" dirty="0"/>
                  <a:t>The standard error and major statistics will be the same</a:t>
                </a:r>
              </a:p>
              <a:p>
                <a:pPr lvl="1"/>
                <a:r>
                  <a:rPr lang="en-US" dirty="0"/>
                  <a:t>R-Squared can be rather high, since we are including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number of binaries</a:t>
                </a:r>
              </a:p>
              <a:p>
                <a:pPr lvl="1"/>
                <a:r>
                  <a:rPr lang="en-US" dirty="0"/>
                  <a:t>Just because a R-Squared is higher does not mean anything for our unbiased and consistency assumptions</a:t>
                </a:r>
              </a:p>
              <a:p>
                <a:pPr lvl="1"/>
                <a:r>
                  <a:rPr lang="en-US" dirty="0"/>
                  <a:t>It is easy enough to compute F tests</a:t>
                </a:r>
              </a:p>
              <a:p>
                <a:r>
                  <a:rPr lang="en-US" dirty="0"/>
                  <a:t>LSDV estimator provides us with intercepts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which may occasionally be of interest</a:t>
                </a:r>
              </a:p>
              <a:p>
                <a:pPr lvl="1"/>
                <a:r>
                  <a:rPr lang="en-US" dirty="0"/>
                  <a:t>If we want to study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</a:p>
              <a:p>
                <a:pPr lvl="1"/>
                <a:r>
                  <a:rPr lang="en-US" dirty="0"/>
                  <a:t>If we are interested in a particular firm, city, school, etc.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97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or First Differencing?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7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do we use Fixed Effects (Within) estimator and when do we use a first-differencing estimator?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FE and FD (and LSDV) estimators given same estimates and test statistics</a:t>
                </a:r>
              </a:p>
              <a:p>
                <a:pPr lvl="1"/>
                <a:r>
                  <a:rPr lang="en-US" dirty="0"/>
                  <a:t>A second period time binary needs to be included in the FE model to match the intercept in the second period for the FD model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1" dirty="0"/>
                  <a:t>The FE and FD estimators are not the same in this scenario</a:t>
                </a:r>
              </a:p>
              <a:p>
                <a:pPr lvl="1"/>
                <a:r>
                  <a:rPr lang="en-US" dirty="0"/>
                  <a:t>Both are unbiased and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under Assumptions 1-4</a:t>
                </a:r>
              </a:p>
              <a:p>
                <a:r>
                  <a:rPr lang="en-US" dirty="0"/>
                  <a:t>When we have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choice depends on the efficiency of the estimator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730"/>
              </a:xfrm>
              <a:blipFill>
                <a:blip r:embed="rId2"/>
                <a:stretch>
                  <a:fillRect l="-1086" t="-208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1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Note: when we test for serial correlation after FE, we are testing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Scenario 1: No 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idiosyncratic errors are serially uncorrelated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r>
                  <a:rPr lang="en-US" b="1" dirty="0"/>
                  <a:t>FE is more efficient than FD</a:t>
                </a:r>
                <a:endParaRPr lang="en-US" dirty="0"/>
              </a:p>
              <a:p>
                <a:r>
                  <a:rPr lang="en-US" dirty="0"/>
                  <a:t>Scenario 2: Random walk with positive 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random walk is a highly persistent time-series process where the next period’s value is obtained as this period’s value plus an independent error term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follows a random walk, or positive serial correlation, then the idiosyncratic errors will be serially correlated, but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/>
                  <a:t>differences in the idiosyncratic errors will be serially uncorrelated</a:t>
                </a:r>
              </a:p>
              <a:p>
                <a:pPr lvl="1"/>
                <a:r>
                  <a:rPr lang="en-US" b="1" dirty="0"/>
                  <a:t>FD is more efficient than FE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b="1" dirty="0"/>
                  <a:t> follows a random walk</a:t>
                </a:r>
              </a:p>
              <a:p>
                <a:pPr lvl="1"/>
                <a:r>
                  <a:rPr lang="en-US" dirty="0"/>
                  <a:t>We may expect that the unobserved factors that change over time to be serially correlated 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0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73AC-AF95-0E73-1C11-6071160F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A97E-34C7-2E16-8BEF-CF274927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Effects Estimation</a:t>
            </a:r>
          </a:p>
          <a:p>
            <a:r>
              <a:rPr lang="en-US" dirty="0"/>
              <a:t>Random Effects Model</a:t>
            </a:r>
          </a:p>
          <a:p>
            <a:r>
              <a:rPr lang="en-US" dirty="0"/>
              <a:t>IV Presentation</a:t>
            </a:r>
          </a:p>
          <a:p>
            <a:r>
              <a:rPr lang="en-US" dirty="0"/>
              <a:t>Stata Examples and Work</a:t>
            </a:r>
          </a:p>
        </p:txBody>
      </p:sp>
    </p:spTree>
    <p:extLst>
      <p:ext uri="{BB962C8B-B14F-4D97-AF65-F5344CB8AC3E}">
        <p14:creationId xmlns:p14="http://schemas.microsoft.com/office/powerpoint/2010/main" val="35077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Scenario 3: Non-random-walk serial correlation</a:t>
                </a:r>
              </a:p>
              <a:p>
                <a:pPr lvl="1"/>
                <a:r>
                  <a:rPr lang="en-US" dirty="0"/>
                  <a:t>Typically serial correlation is usually positive random walk serial correlation </a:t>
                </a:r>
              </a:p>
              <a:p>
                <a:pPr lvl="1"/>
                <a:r>
                  <a:rPr lang="en-US" dirty="0"/>
                  <a:t>It is harder to compare the efficiency of FD and FE estimators in this scenario</a:t>
                </a:r>
              </a:p>
              <a:p>
                <a:r>
                  <a:rPr lang="en-US" dirty="0"/>
                  <a:t>Scenario 4: Negative serial correlation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Then it is FE is more efficient than FD</a:t>
                </a:r>
              </a:p>
              <a:p>
                <a:r>
                  <a:rPr lang="en-US" dirty="0"/>
                  <a:t>Scenario 5: What happens 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is large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is small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We should be cautious using the FE estimator</a:t>
                </a:r>
              </a:p>
              <a:p>
                <a:pPr lvl="1"/>
                <a:r>
                  <a:rPr lang="en-US" b="1" dirty="0"/>
                  <a:t>FD estimator has a benefit appealing to the central limit theorem</a:t>
                </a:r>
              </a:p>
              <a:p>
                <a:pPr lvl="1"/>
                <a:r>
                  <a:rPr lang="en-US" dirty="0"/>
                  <a:t>This is due to the assumptions of time series (which we will cover later)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2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49CB-63C9-2366-807C-D3706EE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Both are sensitive to measurement error (CEV)</a:t>
            </a:r>
          </a:p>
          <a:p>
            <a:pPr lvl="1"/>
            <a:r>
              <a:rPr lang="en-US" dirty="0"/>
              <a:t>CEV assumption violates the strict exogeneity assumption</a:t>
            </a:r>
          </a:p>
          <a:p>
            <a:pPr lvl="1"/>
            <a:r>
              <a:rPr lang="en-US" dirty="0"/>
              <a:t>But the FE estimator is a bit less sensitivity to it relative to the FD estimator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It is a good idea report the estimates from </a:t>
            </a:r>
            <a:r>
              <a:rPr lang="en-US" b="1" dirty="0"/>
              <a:t>both</a:t>
            </a:r>
            <a:r>
              <a:rPr lang="en-US" dirty="0"/>
              <a:t> FD and FE estimators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8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298B-720B-4FDF-C004-160AA98A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Panels and Fixed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D5D1C-ECAC-8EC2-A8FE-8D8458608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an unbalanced panel, we can still estimate our FE estimates</a:t>
            </a:r>
          </a:p>
          <a:p>
            <a:pPr lvl="1"/>
            <a:r>
              <a:rPr lang="en-US" dirty="0"/>
              <a:t>Stata will let you know when you have an unbalanced panel</a:t>
            </a:r>
          </a:p>
          <a:p>
            <a:r>
              <a:rPr lang="en-US" dirty="0"/>
              <a:t>The main problem is why the panel is unbalanced</a:t>
            </a:r>
          </a:p>
          <a:p>
            <a:pPr lvl="1"/>
            <a:r>
              <a:rPr lang="en-US" dirty="0"/>
              <a:t>Missing at random or systematic missing?</a:t>
            </a:r>
          </a:p>
          <a:p>
            <a:pPr lvl="1"/>
            <a:r>
              <a:rPr lang="en-US" dirty="0"/>
              <a:t>Are observations missing which is correlated with the idiosyncratic error?</a:t>
            </a:r>
          </a:p>
          <a:p>
            <a:pPr lvl="1"/>
            <a:r>
              <a:rPr lang="en-US" dirty="0"/>
              <a:t>Are observation dropping out due to unobserved reason?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7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EBA-ADBD-2BA5-D946-342AE9AF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290AE-E98D-FC2D-657B-46713A7F9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6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49EA-21B8-5B8B-F385-3B37643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F47C-F441-EFDF-74FF-2524CAEAA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fixed effects takes care of unobserved time-invariant heterogeneity, then why should we look into another estimator?</a:t>
                </a:r>
              </a:p>
              <a:p>
                <a:pPr lvl="1"/>
                <a:r>
                  <a:rPr lang="en-US" b="1" dirty="0"/>
                  <a:t>The fixed effects or first-difference estimators do not allow use to assess time-invariant variables</a:t>
                </a:r>
              </a:p>
              <a:p>
                <a:pPr lvl="1"/>
                <a:r>
                  <a:rPr lang="en-US" dirty="0"/>
                  <a:t>If we are interested in sex, race, etc., we cannot use FE or FD</a:t>
                </a:r>
              </a:p>
              <a:p>
                <a:r>
                  <a:rPr lang="en-US" dirty="0"/>
                  <a:t>The Random Effects Estimator allows us to assess the relationship between a key explanatory variable that does not vary over time and the outcome</a:t>
                </a:r>
              </a:p>
              <a:p>
                <a:pPr lvl="1"/>
                <a:r>
                  <a:rPr lang="en-US" b="1" dirty="0"/>
                  <a:t>We do need to test if the Random Effects Estimator is appropriate</a:t>
                </a:r>
              </a:p>
              <a:p>
                <a:pPr lvl="1"/>
                <a:r>
                  <a:rPr lang="en-US" u="sng" dirty="0"/>
                  <a:t>It’s main assumption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u="sng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u="sn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F47C-F441-EFDF-74FF-2524CAEAA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21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4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will build up to the Random Effects Estimator</a:t>
                </a:r>
              </a:p>
              <a:p>
                <a:pPr lvl="1"/>
                <a:r>
                  <a:rPr lang="en-US" dirty="0"/>
                  <a:t>In short, it is a feasible general least squared estimator where the variables are uncorrelated with the unobserved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the variables are </a:t>
                </a:r>
                <a:r>
                  <a:rPr lang="en-US" b="1" dirty="0"/>
                  <a:t>quasi-demeaned across time</a:t>
                </a:r>
                <a:r>
                  <a:rPr lang="en-US" dirty="0"/>
                  <a:t>, which depends upon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Let’s begin with our general fixed effects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add an intercept unlike before to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a zero mean</a:t>
                </a:r>
              </a:p>
              <a:p>
                <a:pPr lvl="1"/>
                <a:r>
                  <a:rPr lang="en-US" dirty="0"/>
                  <a:t>We allow for time binaries as well</a:t>
                </a:r>
              </a:p>
              <a:p>
                <a:r>
                  <a:rPr lang="en-US" dirty="0"/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uncorrelated with each explanatory variable in all time periods?</a:t>
                </a:r>
              </a:p>
              <a:p>
                <a:pPr lvl="1"/>
                <a:r>
                  <a:rPr lang="en-US" u="sng" dirty="0"/>
                  <a:t>If that true, then using FD or FE transformations are inefficient</a:t>
                </a:r>
              </a:p>
              <a:p>
                <a:pPr lvl="1"/>
                <a:r>
                  <a:rPr lang="en-US" dirty="0"/>
                  <a:t>Why? Our goal with FD or FE (Within) is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FD and FE reduce sample size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don’t need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FD or FE would be inefficient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4557"/>
              </a:xfrm>
              <a:blipFill>
                <a:blip r:embed="rId2"/>
                <a:stretch>
                  <a:fillRect l="-965" t="-2362" r="-844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3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 Effects Model</a:t>
                </a:r>
              </a:p>
              <a:p>
                <a:pPr lvl="1"/>
                <a:r>
                  <a:rPr lang="en-US" dirty="0"/>
                  <a:t>A feasible (estimated) generalized least square estimator in the general fixed effects model where the </a:t>
                </a:r>
                <a:r>
                  <a:rPr lang="en-US" b="1" dirty="0"/>
                  <a:t>unobserved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is uncorrelated with all explanatory variables in all time periods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of our assumptions are similar to the FE (Within) estimator</a:t>
                </a:r>
              </a:p>
              <a:p>
                <a:pPr lvl="1"/>
                <a:r>
                  <a:rPr lang="en-US" dirty="0"/>
                  <a:t>Except that we are adding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this assumption fails, then we should use FD or FE (Within) Estimator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This assumption is likely to fail, so we’ll need to test it with a Hausman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68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under this new assumption?</a:t>
                </a:r>
              </a:p>
              <a:p>
                <a:pPr lvl="1"/>
                <a:r>
                  <a:rPr lang="en-US" dirty="0"/>
                  <a:t>It can be analyzed using a single cross-section of time; no need for panel data</a:t>
                </a:r>
              </a:p>
              <a:p>
                <a:pPr lvl="1"/>
                <a:r>
                  <a:rPr lang="en-US" dirty="0"/>
                  <a:t>But, using a single cross section loses useful information in the other time periods</a:t>
                </a:r>
              </a:p>
              <a:p>
                <a:r>
                  <a:rPr lang="en-US" dirty="0"/>
                  <a:t>Key feature of RE </a:t>
                </a:r>
              </a:p>
              <a:p>
                <a:pPr lvl="1"/>
                <a:r>
                  <a:rPr lang="en-US" dirty="0"/>
                  <a:t>We could just use pooled OLS and ignore the unobserved time-invariant effects to produce consistent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If we do this,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ends up in the error term</a:t>
                </a:r>
              </a:p>
              <a:p>
                <a:r>
                  <a:rPr lang="en-US" dirty="0"/>
                  <a:t>Composite error ignoring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40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composite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b="0" dirty="0"/>
                  <a:t> is serially correlated across time,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b="0" dirty="0"/>
                  <a:t> in each time period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Under random effects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positive serial correlation may be substantial</a:t>
                </a:r>
              </a:p>
              <a:p>
                <a:r>
                  <a:rPr lang="en-US" dirty="0"/>
                  <a:t>A generalized least squares (GLS) estimator can be used to solve the the serial correlation problem</a:t>
                </a:r>
              </a:p>
              <a:p>
                <a:pPr lvl="1"/>
                <a:r>
                  <a:rPr lang="en-US" dirty="0"/>
                  <a:t>We need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for RE model for good properties</a:t>
                </a:r>
              </a:p>
              <a:p>
                <a:pPr lvl="1"/>
                <a:r>
                  <a:rPr lang="en-US" dirty="0"/>
                  <a:t>We assume a balanced panel as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7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GLS transformation for RE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lvl="1"/>
                <a:r>
                  <a:rPr lang="en-US" dirty="0"/>
                  <a:t>Where the means are averages over time like FE (Within)</a:t>
                </a:r>
              </a:p>
              <a:p>
                <a:r>
                  <a:rPr lang="en-US" dirty="0"/>
                  <a:t>Quasi-demeaned data</a:t>
                </a:r>
              </a:p>
              <a:p>
                <a:pPr lvl="1"/>
                <a:r>
                  <a:rPr lang="en-US" dirty="0"/>
                  <a:t>In a RE estimation with panel data, the original data in each time period is demeaned by a fraction of the time average for each cross-sectional unit (unit of analysis)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52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F9C4-8274-E2D9-68CF-F1DDB2E0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Last week we covered the Pooled OLS and First-Difference Estimators</a:t>
                </a:r>
              </a:p>
              <a:p>
                <a:r>
                  <a:rPr lang="en-US" dirty="0"/>
                  <a:t>Pooled OLS</a:t>
                </a:r>
              </a:p>
              <a:p>
                <a:pPr lvl="1"/>
                <a:r>
                  <a:rPr lang="en-US" dirty="0"/>
                  <a:t>We can pool independent cross-sections together</a:t>
                </a:r>
              </a:p>
              <a:p>
                <a:pPr lvl="1"/>
                <a:r>
                  <a:rPr lang="en-US" dirty="0"/>
                  <a:t>We can control for time trends/secular trends that affect all units of observation</a:t>
                </a:r>
              </a:p>
              <a:p>
                <a:pPr lvl="1"/>
                <a:r>
                  <a:rPr lang="en-US" dirty="0"/>
                  <a:t>We can see how returns (e.g. education) have changed over time</a:t>
                </a:r>
              </a:p>
              <a:p>
                <a:pPr lvl="1"/>
                <a:r>
                  <a:rPr lang="en-US" dirty="0"/>
                  <a:t>We cannot control for time-invariant heterogeneity from the units of observation</a:t>
                </a:r>
              </a:p>
              <a:p>
                <a:r>
                  <a:rPr lang="en-US" dirty="0"/>
                  <a:t>First-Difference Estimator</a:t>
                </a:r>
              </a:p>
              <a:p>
                <a:pPr lvl="1"/>
                <a:r>
                  <a:rPr lang="en-US" dirty="0"/>
                  <a:t>Last week we focused on the first-differenced estimator</a:t>
                </a:r>
              </a:p>
              <a:p>
                <a:pPr lvl="1"/>
                <a:r>
                  <a:rPr lang="en-US" dirty="0"/>
                  <a:t>We eliminated time-invariant heterogeneity by taking the first difference between two periods</a:t>
                </a:r>
              </a:p>
              <a:p>
                <a:pPr lvl="1"/>
                <a:r>
                  <a:rPr lang="en-US" dirty="0"/>
                  <a:t>This looks at the change in the dependent variable and explanatory variables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63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GLS transformation for RE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The RE transformation subtracts a fraction of the average over time instead of the average over time like FE (Within) – quasi-demeaned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depends upon</a:t>
                </a:r>
              </a:p>
              <a:p>
                <a:pPr lvl="1"/>
                <a:r>
                  <a:rPr lang="en-US" b="1" dirty="0"/>
                  <a:t>Variance in unobserved effects in cross-sectional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Variance in idiosyncratic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number of time periods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GLS estimator is simply a pooled OLS estimator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6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/>
              <a:t>Effects Estimator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advantage of the RE Estimator</a:t>
                </a:r>
              </a:p>
              <a:p>
                <a:pPr lvl="1"/>
                <a:r>
                  <a:rPr lang="en-US" b="1" dirty="0"/>
                  <a:t>The transformation allows for explanatory variables that that are constant over time</a:t>
                </a:r>
              </a:p>
              <a:p>
                <a:pPr lvl="1"/>
                <a:r>
                  <a:rPr lang="en-US" dirty="0"/>
                  <a:t>This is an advantage over FE (Within) and FD, since time-invariant explanatory variables drop out</a:t>
                </a:r>
              </a:p>
              <a:p>
                <a:r>
                  <a:rPr lang="en-US" dirty="0"/>
                  <a:t>Advantage of FE (Within) and FD estimators</a:t>
                </a:r>
              </a:p>
              <a:p>
                <a:pPr lvl="1"/>
                <a:r>
                  <a:rPr lang="en-US" dirty="0"/>
                  <a:t>One of the main points for panel data is to allow the explanatory variables and the unobserved effects in cross-sectional units (e.g. individuals, firms) is to allow them to be correlated to deal with unobserved confounders</a:t>
                </a:r>
              </a:p>
              <a:p>
                <a:pPr lvl="1"/>
                <a:r>
                  <a:rPr lang="en-US" dirty="0"/>
                  <a:t>RE assumes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example is the wage equation, we know that unobserved effects of ability are correlated with wages and education (ability - an unobserved confounder)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759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It is never known, but it can be estimated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consistent estimator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consistent estimator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These can be based upon pooled or fixed effects residuals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14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One way to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from pooled OLS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𝑁𝑇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just the square of the standard error from the pooled OLS estimation</a:t>
                </a:r>
              </a:p>
              <a:p>
                <a:r>
                  <a:rPr lang="en-US" dirty="0"/>
                  <a:t>Finally, our Random Effects Estimator</a:t>
                </a:r>
              </a:p>
              <a:p>
                <a:pPr lvl="1"/>
                <a:r>
                  <a:rPr lang="en-US" dirty="0"/>
                  <a:t>Is a Feasible General Least Squares estimator that uses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feasible GLS are weighted OLS that account for structure of the composite error (which for use is a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67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Finally, our Random Effects Estimator</a:t>
                </a:r>
              </a:p>
              <a:p>
                <a:pPr lvl="1"/>
                <a:r>
                  <a:rPr lang="en-US" dirty="0"/>
                  <a:t>a Feasible General Least Squares estimator that uses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in place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quasi-demean the variables across time given the explanatory variable are uncorrelated with the unobserved time-invariant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Stata will be 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and the Feasible GLS </a:t>
                </a:r>
              </a:p>
              <a:p>
                <a:r>
                  <a:rPr lang="en-US" dirty="0"/>
                  <a:t>Properties of the Random Effects Estimator</a:t>
                </a:r>
              </a:p>
              <a:p>
                <a:pPr lvl="1"/>
                <a:r>
                  <a:rPr lang="en-US" dirty="0"/>
                  <a:t>Under the assumptions of RE estimator</a:t>
                </a:r>
              </a:p>
              <a:p>
                <a:pPr lvl="1"/>
                <a:r>
                  <a:rPr lang="en-US" dirty="0"/>
                  <a:t>The RE estimator is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remains fixed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895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the parameters to estimate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unobserved time-invariant effect of each cross-sectional unit (unit of analysis)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from the cross-section</a:t>
                </a:r>
              </a:p>
              <a:p>
                <a:r>
                  <a:rPr lang="en-US" dirty="0"/>
                  <a:t>Assumption 3: No Perfect Multicollinearity</a:t>
                </a:r>
              </a:p>
              <a:p>
                <a:pPr lvl="1"/>
                <a:r>
                  <a:rPr lang="en-US" dirty="0"/>
                  <a:t>There is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no perfect linear relationships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10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4: Strict Exogeneity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expected value of the idiosyncratic error given the explanatory variables in all time periods and the unobserved effect is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US" dirty="0"/>
                  <a:t>      (similar to FE until here)</a:t>
                </a:r>
              </a:p>
              <a:p>
                <a:pPr lvl="1"/>
                <a:r>
                  <a:rPr lang="en-US" dirty="0"/>
                  <a:t>And, the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all explanatory variables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Assumption 5: Homoskedasticity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(similar to FE until here)        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that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all explanatory variables is constant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”for all”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343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6: No Serial Correlation</a:t>
                </a:r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 idiosyncratic errors are uncorrelated conditional on all explanatory variables and unobserved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Assumption 7: No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Unobserved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uncorrelated with all explanatory variables in all time periods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01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the Random Effects Estimator</a:t>
                </a:r>
              </a:p>
              <a:p>
                <a:pPr lvl="1"/>
                <a:r>
                  <a:rPr lang="en-US" dirty="0"/>
                  <a:t>Under the assumptions of RE estimator</a:t>
                </a:r>
              </a:p>
              <a:p>
                <a:pPr lvl="1"/>
                <a:r>
                  <a:rPr lang="en-US" dirty="0"/>
                  <a:t>The RE estimator is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remains fixed</a:t>
                </a:r>
              </a:p>
              <a:p>
                <a:pPr lvl="1"/>
                <a:r>
                  <a:rPr lang="en-US" dirty="0"/>
                  <a:t>The properties of the RE estimator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larger is undefined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09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9825-F017-99D6-6E0C-DCBDBFF7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Estimator compared to Pooled OLS and 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F2B64-487B-D42E-C81B-6B3178391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look at our Quasi-demeaned equation for RE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have estimates similar to the FE (Within) estimator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have estimates similar to the Pooled OLS estimator</a:t>
                </a:r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never 0 or 1, but it can be closer to one of these</a:t>
                </a:r>
              </a:p>
              <a:p>
                <a:pPr lvl="1"/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dirty="0"/>
                  <a:t> is small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relatively unimportant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closer to 0</a:t>
                </a:r>
              </a:p>
              <a:p>
                <a:pPr lvl="1"/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dirty="0"/>
                  <a:t> is large </a:t>
                </a:r>
                <a:r>
                  <a:rPr lang="en-US" dirty="0"/>
                  <a:t>relative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relatively important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closer to 1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gets larger,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approaches 1 and RE and FE (Within) estimates are close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F2B64-487B-D42E-C81B-6B3178391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F9C4-8274-E2D9-68CF-F1DDB2E0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look at two more types of estimators with panel data</a:t>
                </a:r>
              </a:p>
              <a:p>
                <a:r>
                  <a:rPr lang="en-US" dirty="0"/>
                  <a:t>Fixed Effects (or Within) Estimator </a:t>
                </a:r>
              </a:p>
              <a:p>
                <a:pPr lvl="1"/>
                <a:r>
                  <a:rPr lang="en-US" dirty="0"/>
                  <a:t>There is a difference between FE and FD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account for the </a:t>
                </a:r>
                <a:r>
                  <a:rPr lang="en-US" b="1" dirty="0"/>
                  <a:t>variation within </a:t>
                </a:r>
                <a:r>
                  <a:rPr lang="en-US" dirty="0"/>
                  <a:t>a unit of observation</a:t>
                </a:r>
              </a:p>
              <a:p>
                <a:r>
                  <a:rPr lang="en-US" dirty="0"/>
                  <a:t>Random Effects Estimator</a:t>
                </a:r>
              </a:p>
              <a:p>
                <a:pPr lvl="1"/>
                <a:r>
                  <a:rPr lang="en-US" dirty="0"/>
                  <a:t>This is a special case when certain assumptions hold</a:t>
                </a:r>
              </a:p>
              <a:p>
                <a:pPr lvl="1"/>
                <a:r>
                  <a:rPr lang="en-US" dirty="0"/>
                  <a:t>We can see the effects of time-invariant characteristics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35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C20-CC30-7A54-3B7F-708D48A3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Error of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4601B-3BB4-281C-B85B-1C11341B0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look at the quasi-demeaned composite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unobserved cross-sectional unit effects in the composite error are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Any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makes RE estimator inconsistent </a:t>
                </a:r>
                <a:r>
                  <a:rPr lang="en-US" dirty="0"/>
                  <a:t>and the correlation is attenuated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bias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error term gets closer to zero</a:t>
                </a:r>
              </a:p>
              <a:p>
                <a:pPr lvl="1"/>
                <a:r>
                  <a:rPr lang="en-US" dirty="0"/>
                  <a:t>This is due to the RE getting closer to FE estimator</a:t>
                </a:r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we leave a larger fraction of the unobserved cross-sectional effect in the term term, and the asymptotic bias of the RE estimator will be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4601B-3BB4-281C-B85B-1C11341B0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536D-B47E-D55D-6F7A-779D005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OLS, FE (Within), and RE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Dealing with unobserved confounders</a:t>
                </a:r>
              </a:p>
              <a:p>
                <a:pPr lvl="1"/>
                <a:r>
                  <a:rPr lang="en-US" dirty="0"/>
                  <a:t>FE (Within) allows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which is a popular method to deal with unobserved confounders</a:t>
                </a:r>
              </a:p>
              <a:p>
                <a:r>
                  <a:rPr lang="en-US" dirty="0"/>
                  <a:t>What if we are interested in time-invariant observed variables?</a:t>
                </a:r>
              </a:p>
              <a:p>
                <a:pPr lvl="1"/>
                <a:r>
                  <a:rPr lang="en-US" dirty="0"/>
                  <a:t>Our FE (Within) estimator eliminates all observed and unobserved time-invariant variables</a:t>
                </a:r>
              </a:p>
              <a:p>
                <a:pPr lvl="1"/>
                <a:r>
                  <a:rPr lang="en-US" dirty="0"/>
                  <a:t>RE allows for us to observed the estimated parameters of time-invariant factors, and we need to control for observed confounders</a:t>
                </a:r>
              </a:p>
              <a:p>
                <a:r>
                  <a:rPr lang="en-US" dirty="0"/>
                  <a:t>We should we use RE estimators in certain situations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is an exception, and not a common occurrence</a:t>
                </a:r>
              </a:p>
              <a:p>
                <a:pPr lvl="1"/>
                <a:r>
                  <a:rPr lang="en-US" dirty="0"/>
                  <a:t>If it holds, RE is more efficient than FE (Within) and Pooled OLS</a:t>
                </a:r>
              </a:p>
              <a:p>
                <a:pPr lvl="1"/>
                <a:r>
                  <a:rPr lang="en-US" dirty="0"/>
                  <a:t>If a policy/treatment is assigned randomly, then RE will be more appropriate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64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536D-B47E-D55D-6F7A-779D005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OLS, FE (Within), and RE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72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for RE and FE models with a </a:t>
                </a:r>
                <a:r>
                  <a:rPr lang="en-US" b="1" dirty="0"/>
                  <a:t>Hausman Test</a:t>
                </a:r>
              </a:p>
              <a:p>
                <a:pPr lvl="1"/>
                <a:r>
                  <a:rPr lang="en-US" dirty="0"/>
                  <a:t>We estimate FE and RE models and test to see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Our null hypothesis is that RE and FE estimates are close, and RE is more appropriate model due to its efficiency</a:t>
                </a:r>
              </a:p>
              <a:p>
                <a:pPr lvl="1"/>
                <a:r>
                  <a:rPr lang="en-US" b="1" dirty="0"/>
                  <a:t>If we reject the null hypothesis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use Stata to test </a:t>
                </a:r>
              </a:p>
              <a:p>
                <a:r>
                  <a:rPr lang="en-US" dirty="0"/>
                  <a:t>Which estimator should you use?</a:t>
                </a:r>
              </a:p>
              <a:p>
                <a:pPr lvl="1"/>
                <a:r>
                  <a:rPr lang="en-US" dirty="0"/>
                  <a:t>It doesn’t hurt to report all three estimators as a part of a sensitivity analysis</a:t>
                </a:r>
              </a:p>
              <a:p>
                <a:pPr lvl="1"/>
                <a:r>
                  <a:rPr lang="en-US" dirty="0"/>
                  <a:t>It can provide insight into how much bias is caused by leaving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composite error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Don’t forget to account for serial correlation in the composite error</a:t>
                </a:r>
              </a:p>
              <a:p>
                <a:pPr lvl="1"/>
                <a:r>
                  <a:rPr lang="en-US" dirty="0"/>
                  <a:t>We can do this by clustering our standard errors by cross-sectional units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7293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451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F00A-1789-A03A-E301-C8BECC09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Effects, Fixed Effects, and Pooled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D519-1A08-F1FE-0550-79D7F5E8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Wage Equation using Panel Data</a:t>
            </a:r>
          </a:p>
          <a:p>
            <a:pPr lvl="1"/>
            <a:r>
              <a:rPr lang="en-US" dirty="0"/>
              <a:t>We’ll use Vella and Verbeek (1998) again to assess marriage premiums</a:t>
            </a:r>
          </a:p>
          <a:p>
            <a:pPr lvl="1"/>
            <a:r>
              <a:rPr lang="en-US" dirty="0"/>
              <a:t>We will compare the Pooled OLS, Random Effects, and Fixed Effects (Within) estimators</a:t>
            </a:r>
          </a:p>
          <a:p>
            <a:pPr lvl="1"/>
            <a:r>
              <a:rPr lang="en-US" dirty="0"/>
              <a:t>We’ll see the the marriage premium varies between the Pooled OLS, RE, and FE estimators</a:t>
            </a:r>
          </a:p>
          <a:p>
            <a:pPr lvl="1"/>
            <a:r>
              <a:rPr lang="en-US" dirty="0"/>
              <a:t>The FE estimator will be at the low end of 4.8%</a:t>
            </a:r>
          </a:p>
          <a:p>
            <a:pPr lvl="1"/>
            <a:r>
              <a:rPr lang="en-US" dirty="0"/>
              <a:t>The Pooled OLS estimator will be at the high end of 11.4%</a:t>
            </a:r>
          </a:p>
          <a:p>
            <a:pPr lvl="1"/>
            <a:r>
              <a:rPr lang="en-US" dirty="0"/>
              <a:t>The RE estimator will be 6.6% and a bit closer to the FE estimator’s estimate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0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5681-25CB-84F3-E1DE-3B066BD5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Examples and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2D23-569F-A117-EBEE-822EA5BA1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D878-FF41-056F-B482-673A1A8C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C5AB-0195-F39D-CFFF-4ABA6B46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F4C5-5582-2253-564C-50BF29D1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discussed three types of estimators with Panel Data</a:t>
            </a:r>
          </a:p>
          <a:p>
            <a:pPr lvl="1"/>
            <a:r>
              <a:rPr lang="en-US" dirty="0"/>
              <a:t>First-Differenced Estimator (covered last week)</a:t>
            </a:r>
          </a:p>
          <a:p>
            <a:pPr lvl="1"/>
            <a:r>
              <a:rPr lang="en-US" dirty="0"/>
              <a:t>Fixed Effects (Within) Estimator</a:t>
            </a:r>
          </a:p>
          <a:p>
            <a:pPr lvl="1"/>
            <a:r>
              <a:rPr lang="en-US" dirty="0"/>
              <a:t>Least Squares Dummy Variable (LSDV) Estimator</a:t>
            </a:r>
          </a:p>
          <a:p>
            <a:r>
              <a:rPr lang="en-US" dirty="0"/>
              <a:t>Fixed Effects (Within) Estimator</a:t>
            </a:r>
          </a:p>
          <a:p>
            <a:pPr lvl="1"/>
            <a:r>
              <a:rPr lang="en-US" dirty="0"/>
              <a:t>This is a different method to eliminate time-invariant heterogeneity</a:t>
            </a:r>
          </a:p>
          <a:p>
            <a:pPr lvl="1"/>
            <a:r>
              <a:rPr lang="en-US" dirty="0"/>
              <a:t>It works better under certain assumptions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Fixed Effects (Within) Transformation </a:t>
                </a:r>
              </a:p>
              <a:p>
                <a:r>
                  <a:rPr lang="en-US" dirty="0"/>
                  <a:t>Single-variable model: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each variable over time for each unit of analysis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it does not vary over time</a:t>
                </a:r>
              </a:p>
              <a:p>
                <a:r>
                  <a:rPr lang="en-US" dirty="0"/>
                  <a:t>Then time-demean the data by subtraction for each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Within Estimator</a:t>
                </a:r>
              </a:p>
              <a:p>
                <a:pPr lvl="1"/>
                <a:r>
                  <a:rPr lang="en-US" dirty="0"/>
                  <a:t>It is called the Within Estimator, since it looks at </a:t>
                </a:r>
                <a:r>
                  <a:rPr lang="en-US" b="1" dirty="0"/>
                  <a:t>variation within a unit of analysis observation over time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1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Fixed Effects (Within)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demeaned across time for each variable</a:t>
                </a:r>
              </a:p>
              <a:p>
                <a:r>
                  <a:rPr lang="en-US" dirty="0"/>
                  <a:t>Time-invariant heterogeneity </a:t>
                </a:r>
                <a:r>
                  <a:rPr lang="en-US" b="1" dirty="0"/>
                  <a:t>does not vary over time </a:t>
                </a:r>
                <a:r>
                  <a:rPr lang="en-US" dirty="0"/>
                  <a:t>so it drops out</a:t>
                </a:r>
              </a:p>
              <a:p>
                <a:pPr lvl="1"/>
                <a:r>
                  <a:rPr lang="en-US" dirty="0"/>
                  <a:t>This includes </a:t>
                </a:r>
                <a:r>
                  <a:rPr lang="en-US" b="1" dirty="0"/>
                  <a:t>observed and unobserved factors </a:t>
                </a:r>
              </a:p>
              <a:p>
                <a:pPr lvl="1"/>
                <a:r>
                  <a:rPr lang="en-US" dirty="0"/>
                  <a:t>This will help but also hinder us if we are interested in time-invariant factors</a:t>
                </a:r>
              </a:p>
              <a:p>
                <a:pPr lvl="1"/>
                <a:r>
                  <a:rPr lang="en-US" dirty="0"/>
                  <a:t>The intercept drops out as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01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 is easy enough to expand this to a multivariate model</a:t>
                </a:r>
              </a:p>
              <a:p>
                <a:r>
                  <a:rPr lang="en-US" dirty="0"/>
                  <a:t>General model with fixed effects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each variable over time for each unit of 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time-demean the data by subtraction within each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Time demeaned (within)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16582</TotalTime>
  <Words>3975</Words>
  <Application>Microsoft Macintosh PowerPoint</Application>
  <PresentationFormat>Widescreen</PresentationFormat>
  <Paragraphs>374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Econ 645: Week 4</vt:lpstr>
      <vt:lpstr>Overview</vt:lpstr>
      <vt:lpstr>Introduction</vt:lpstr>
      <vt:lpstr>Introduction</vt:lpstr>
      <vt:lpstr>Fixed Effects (Within) Estimator</vt:lpstr>
      <vt:lpstr>Fixed Effects Estimator</vt:lpstr>
      <vt:lpstr>Fixed Effects (Within) Estimation</vt:lpstr>
      <vt:lpstr>Fixed Effects (Within) Estimation</vt:lpstr>
      <vt:lpstr>Fixed Effects (Within) Estimation</vt:lpstr>
      <vt:lpstr>Fixed Effects (Within) Assumption</vt:lpstr>
      <vt:lpstr>Fixed Effects (Within) Assumptions</vt:lpstr>
      <vt:lpstr>Fixed Effects (Within) Assumptions</vt:lpstr>
      <vt:lpstr>Fixed Effects (Within) Estimator</vt:lpstr>
      <vt:lpstr>Fixed Effects (Within) Estimator</vt:lpstr>
      <vt:lpstr>FE (Within) Example</vt:lpstr>
      <vt:lpstr>Least-Squares Dummy Variables Estimator</vt:lpstr>
      <vt:lpstr>Least-Squares Dummy Variables Estimator</vt:lpstr>
      <vt:lpstr>Fixed Effects (Within) or First Differencing?</vt:lpstr>
      <vt:lpstr>Fixed Effects or First Differencing?</vt:lpstr>
      <vt:lpstr>Fixed Effects or First Differencing?</vt:lpstr>
      <vt:lpstr>Fixed Effects or First Differencing?</vt:lpstr>
      <vt:lpstr>Unbalanced Panels and Fixed Effects</vt:lpstr>
      <vt:lpstr>Random Effects Estimation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Assumptions of the Random Effects Estimator</vt:lpstr>
      <vt:lpstr>Assumptions of the Random Effects Estimator</vt:lpstr>
      <vt:lpstr>Assumptions of the Random Effects Estimator</vt:lpstr>
      <vt:lpstr>Random Effects Estimator</vt:lpstr>
      <vt:lpstr>RE Estimator compared to Pooled OLS and FE</vt:lpstr>
      <vt:lpstr>Composite Error of Random Effects Estimator</vt:lpstr>
      <vt:lpstr>Pooled OLS, FE (Within), and RE Estimators</vt:lpstr>
      <vt:lpstr>Pooled OLS, FE (Within), and RE Estimators</vt:lpstr>
      <vt:lpstr>Random Effects, Fixed Effects, and Pooled OLS</vt:lpstr>
      <vt:lpstr>Stata Examples and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4</dc:title>
  <dc:creator>Samuel Rowe</dc:creator>
  <cp:lastModifiedBy>Samuel Rowe</cp:lastModifiedBy>
  <cp:revision>48</cp:revision>
  <dcterms:created xsi:type="dcterms:W3CDTF">2023-08-05T16:50:01Z</dcterms:created>
  <dcterms:modified xsi:type="dcterms:W3CDTF">2024-09-18T21:05:39Z</dcterms:modified>
</cp:coreProperties>
</file>